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73" r:id="rId4"/>
    <p:sldId id="274" r:id="rId5"/>
    <p:sldId id="282" r:id="rId6"/>
    <p:sldId id="275" r:id="rId7"/>
    <p:sldId id="276" r:id="rId8"/>
    <p:sldId id="277" r:id="rId9"/>
    <p:sldId id="278" r:id="rId10"/>
    <p:sldId id="279" r:id="rId11"/>
    <p:sldId id="272" r:id="rId12"/>
    <p:sldId id="281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414A9-761C-4745-8049-F2CC787D2632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C0097-2D0C-45A9-A3A2-E96A8A095B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143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1c33611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1c336114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per the survey by KPMG…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Small companies are not equipped to handle cyber attacks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Something to be done to avoid even bigger losses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A4512-3D31-46BC-BB13-BEC6E6124C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24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1c61279cb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1c61279cb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Rules based system offers mostly detection and not prevention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New patterns not detected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084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per the survey by KPMG…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Small companies are not equipped to handle cyber attacks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Something to be done to avoid even bigger losses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A4512-3D31-46BC-BB13-BEC6E6124C0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016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0884" y="4066649"/>
            <a:ext cx="5028000" cy="5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41033" y="0"/>
            <a:ext cx="950800" cy="47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61067" y="1307004"/>
            <a:ext cx="4960000" cy="29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6933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67" y="5418633"/>
            <a:ext cx="2900800" cy="9648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950967" y="0"/>
            <a:ext cx="5571200" cy="4752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11241033" y="0"/>
            <a:ext cx="950800" cy="4752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9138400" y="6382800"/>
            <a:ext cx="3054000" cy="4752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67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6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2342033"/>
            <a:ext cx="12192000" cy="449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881667" y="3431365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881667" y="3863957"/>
            <a:ext cx="32008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 hasCustomPrompt="1"/>
          </p:nvPr>
        </p:nvSpPr>
        <p:spPr>
          <a:xfrm>
            <a:off x="1294467" y="2985832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/>
          </p:nvPr>
        </p:nvSpPr>
        <p:spPr>
          <a:xfrm>
            <a:off x="4495600" y="3431365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4495600" y="3863957"/>
            <a:ext cx="32008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4908400" y="2985832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8109533" y="3431365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8109533" y="3863957"/>
            <a:ext cx="32008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8522333" y="2985832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/>
          </p:nvPr>
        </p:nvSpPr>
        <p:spPr>
          <a:xfrm>
            <a:off x="881667" y="5115949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881667" y="5548552"/>
            <a:ext cx="32008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1294467" y="4670416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/>
          </p:nvPr>
        </p:nvSpPr>
        <p:spPr>
          <a:xfrm>
            <a:off x="4495600" y="5115949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4495600" y="5548552"/>
            <a:ext cx="32008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7" hasCustomPrompt="1"/>
          </p:nvPr>
        </p:nvSpPr>
        <p:spPr>
          <a:xfrm>
            <a:off x="4908400" y="4670416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8"/>
          </p:nvPr>
        </p:nvSpPr>
        <p:spPr>
          <a:xfrm>
            <a:off x="8109533" y="5115949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8109533" y="5548552"/>
            <a:ext cx="32008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8522333" y="4670416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/>
          </p:nvPr>
        </p:nvSpPr>
        <p:spPr>
          <a:xfrm>
            <a:off x="795967" y="873621"/>
            <a:ext cx="106000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11712867" y="0"/>
            <a:ext cx="478800" cy="4752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3"/>
          <p:cNvSpPr/>
          <p:nvPr/>
        </p:nvSpPr>
        <p:spPr>
          <a:xfrm>
            <a:off x="0" y="2138133"/>
            <a:ext cx="950800" cy="4752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90108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1084867" y="3948173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1084867" y="4373721"/>
            <a:ext cx="32008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4495600" y="3948173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4495600" y="4373721"/>
            <a:ext cx="32008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/>
          </p:nvPr>
        </p:nvSpPr>
        <p:spPr>
          <a:xfrm>
            <a:off x="7906333" y="3948173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7906333" y="4373721"/>
            <a:ext cx="32008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0" y="5893200"/>
            <a:ext cx="12192000" cy="96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6"/>
          </p:nvPr>
        </p:nvSpPr>
        <p:spPr>
          <a:xfrm>
            <a:off x="795967" y="873621"/>
            <a:ext cx="106000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11241033" y="0"/>
            <a:ext cx="950800" cy="4752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49229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949567" y="4069300"/>
            <a:ext cx="10307200" cy="47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5"/>
          <p:cNvSpPr/>
          <p:nvPr/>
        </p:nvSpPr>
        <p:spPr>
          <a:xfrm>
            <a:off x="7067" y="0"/>
            <a:ext cx="12192000" cy="95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5"/>
          <p:cNvSpPr/>
          <p:nvPr/>
        </p:nvSpPr>
        <p:spPr>
          <a:xfrm>
            <a:off x="7067" y="5889167"/>
            <a:ext cx="12192000" cy="10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4369400" y="4009912"/>
            <a:ext cx="34532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2069300" y="2251300"/>
            <a:ext cx="8053600" cy="1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10122900" y="6367600"/>
            <a:ext cx="2076000" cy="49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5"/>
          <p:cNvSpPr/>
          <p:nvPr/>
        </p:nvSpPr>
        <p:spPr>
          <a:xfrm>
            <a:off x="7067" y="721533"/>
            <a:ext cx="942400" cy="47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86864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One column of text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5960700" y="4935200"/>
            <a:ext cx="6231200" cy="125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6"/>
          <p:cNvSpPr/>
          <p:nvPr/>
        </p:nvSpPr>
        <p:spPr>
          <a:xfrm>
            <a:off x="6815833" y="0"/>
            <a:ext cx="5376000" cy="56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7283700" y="1775200"/>
            <a:ext cx="3094400" cy="16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266233" y="3399600"/>
            <a:ext cx="3129200" cy="16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950800" cy="95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6"/>
          <p:cNvSpPr/>
          <p:nvPr/>
        </p:nvSpPr>
        <p:spPr>
          <a:xfrm>
            <a:off x="0" y="6382000"/>
            <a:ext cx="1989200" cy="4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16542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2">
  <p:cSld name="One column of text 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4935200"/>
            <a:ext cx="6024800" cy="125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17"/>
          <p:cNvSpPr/>
          <p:nvPr/>
        </p:nvSpPr>
        <p:spPr>
          <a:xfrm flipH="1">
            <a:off x="67" y="0"/>
            <a:ext cx="5376000" cy="56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17"/>
          <p:cNvSpPr/>
          <p:nvPr/>
        </p:nvSpPr>
        <p:spPr>
          <a:xfrm flipH="1">
            <a:off x="11241100" y="0"/>
            <a:ext cx="950800" cy="95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17"/>
          <p:cNvSpPr/>
          <p:nvPr/>
        </p:nvSpPr>
        <p:spPr>
          <a:xfrm flipH="1">
            <a:off x="10202700" y="6382000"/>
            <a:ext cx="1989200" cy="4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749533" y="1775333"/>
            <a:ext cx="3223200" cy="16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1776400" y="3399484"/>
            <a:ext cx="3169200" cy="16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9720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950067" y="3076500"/>
            <a:ext cx="4188400" cy="378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18"/>
          <p:cNvSpPr/>
          <p:nvPr/>
        </p:nvSpPr>
        <p:spPr>
          <a:xfrm>
            <a:off x="7052597" y="3076500"/>
            <a:ext cx="4188400" cy="378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443075" y="3785057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443075" y="4444392"/>
            <a:ext cx="3200800" cy="1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7538000" y="3785057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7538000" y="4444392"/>
            <a:ext cx="3200800" cy="1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795967" y="873621"/>
            <a:ext cx="106000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0" y="6363100"/>
            <a:ext cx="12192000" cy="4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18"/>
          <p:cNvSpPr/>
          <p:nvPr/>
        </p:nvSpPr>
        <p:spPr>
          <a:xfrm flipH="1">
            <a:off x="11244217" y="0"/>
            <a:ext cx="943600" cy="4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8"/>
          <p:cNvSpPr/>
          <p:nvPr/>
        </p:nvSpPr>
        <p:spPr>
          <a:xfrm flipH="1">
            <a:off x="4117" y="0"/>
            <a:ext cx="943600" cy="96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38572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 + Four Columns 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1231400" y="2805417"/>
            <a:ext cx="2921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1231400" y="3300181"/>
            <a:ext cx="2921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2"/>
          </p:nvPr>
        </p:nvSpPr>
        <p:spPr>
          <a:xfrm>
            <a:off x="1231400" y="4675121"/>
            <a:ext cx="2921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1231400" y="5169884"/>
            <a:ext cx="2921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4"/>
          </p:nvPr>
        </p:nvSpPr>
        <p:spPr>
          <a:xfrm>
            <a:off x="8039500" y="2805417"/>
            <a:ext cx="2921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8039500" y="3300183"/>
            <a:ext cx="2921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6"/>
          </p:nvPr>
        </p:nvSpPr>
        <p:spPr>
          <a:xfrm>
            <a:off x="8039500" y="4675124"/>
            <a:ext cx="2921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7"/>
          </p:nvPr>
        </p:nvSpPr>
        <p:spPr>
          <a:xfrm>
            <a:off x="8039500" y="5169885"/>
            <a:ext cx="2921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8"/>
          </p:nvPr>
        </p:nvSpPr>
        <p:spPr>
          <a:xfrm>
            <a:off x="795967" y="873621"/>
            <a:ext cx="106000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7433" y="-6833"/>
            <a:ext cx="943600" cy="193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9"/>
          <p:cNvSpPr/>
          <p:nvPr/>
        </p:nvSpPr>
        <p:spPr>
          <a:xfrm>
            <a:off x="11247567" y="959133"/>
            <a:ext cx="943600" cy="193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9"/>
          <p:cNvSpPr/>
          <p:nvPr/>
        </p:nvSpPr>
        <p:spPr>
          <a:xfrm>
            <a:off x="7433" y="6378000"/>
            <a:ext cx="943600" cy="4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83305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6369133"/>
            <a:ext cx="12192000" cy="48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95967" y="873621"/>
            <a:ext cx="106000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622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959133"/>
            <a:ext cx="950800" cy="58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21"/>
          <p:cNvSpPr/>
          <p:nvPr/>
        </p:nvSpPr>
        <p:spPr>
          <a:xfrm>
            <a:off x="11241033" y="3429000"/>
            <a:ext cx="950800" cy="342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21"/>
          <p:cNvSpPr/>
          <p:nvPr/>
        </p:nvSpPr>
        <p:spPr>
          <a:xfrm>
            <a:off x="11241033" y="-2133"/>
            <a:ext cx="950800" cy="96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95967" y="873621"/>
            <a:ext cx="106000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85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15033" y="1897373"/>
            <a:ext cx="10562000" cy="4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4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600"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600"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600"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600"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600"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600"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600"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555555"/>
              </a:buClr>
              <a:buSzPts val="1400"/>
              <a:buFont typeface="Lato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950800" cy="9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0" y="6409733"/>
            <a:ext cx="12192000" cy="47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95967" y="873621"/>
            <a:ext cx="106000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11241200" y="959133"/>
            <a:ext cx="950800" cy="96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7971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7067" y="2883427"/>
            <a:ext cx="12178000" cy="59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22"/>
          <p:cNvSpPr/>
          <p:nvPr/>
        </p:nvSpPr>
        <p:spPr>
          <a:xfrm>
            <a:off x="7067" y="4669593"/>
            <a:ext cx="12178000" cy="59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2"/>
          <p:cNvSpPr/>
          <p:nvPr/>
        </p:nvSpPr>
        <p:spPr>
          <a:xfrm>
            <a:off x="7067" y="0"/>
            <a:ext cx="12178000" cy="233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1315067" y="2883427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1"/>
          </p:nvPr>
        </p:nvSpPr>
        <p:spPr>
          <a:xfrm>
            <a:off x="1084867" y="3479791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2"/>
          </p:nvPr>
        </p:nvSpPr>
        <p:spPr>
          <a:xfrm>
            <a:off x="4725800" y="2883427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3"/>
          </p:nvPr>
        </p:nvSpPr>
        <p:spPr>
          <a:xfrm>
            <a:off x="4495600" y="3479791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4"/>
          </p:nvPr>
        </p:nvSpPr>
        <p:spPr>
          <a:xfrm>
            <a:off x="8136533" y="2883427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5"/>
          </p:nvPr>
        </p:nvSpPr>
        <p:spPr>
          <a:xfrm>
            <a:off x="7906333" y="3479791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6"/>
          </p:nvPr>
        </p:nvSpPr>
        <p:spPr>
          <a:xfrm>
            <a:off x="1315067" y="4669593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7"/>
          </p:nvPr>
        </p:nvSpPr>
        <p:spPr>
          <a:xfrm>
            <a:off x="1084867" y="5265975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 idx="8"/>
          </p:nvPr>
        </p:nvSpPr>
        <p:spPr>
          <a:xfrm>
            <a:off x="4725800" y="4669593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9"/>
          </p:nvPr>
        </p:nvSpPr>
        <p:spPr>
          <a:xfrm>
            <a:off x="4495600" y="5265975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 idx="13"/>
          </p:nvPr>
        </p:nvSpPr>
        <p:spPr>
          <a:xfrm>
            <a:off x="8136533" y="4669593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14"/>
          </p:nvPr>
        </p:nvSpPr>
        <p:spPr>
          <a:xfrm>
            <a:off x="7906333" y="5265975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 idx="15"/>
          </p:nvPr>
        </p:nvSpPr>
        <p:spPr>
          <a:xfrm>
            <a:off x="795967" y="873621"/>
            <a:ext cx="106000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10568233" y="0"/>
            <a:ext cx="1623600" cy="4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22"/>
          <p:cNvSpPr/>
          <p:nvPr/>
        </p:nvSpPr>
        <p:spPr>
          <a:xfrm>
            <a:off x="0" y="1371600"/>
            <a:ext cx="950800" cy="4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37721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518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789900" y="792533"/>
            <a:ext cx="3588400" cy="18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6667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789897" y="2544300"/>
            <a:ext cx="3588400" cy="1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802900" y="4710467"/>
            <a:ext cx="3588400" cy="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1" y="0"/>
            <a:ext cx="12191967" cy="68580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94373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TITLE + THREE COLUMNS 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7900033" y="425533"/>
            <a:ext cx="34920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ctrTitle" idx="2"/>
          </p:nvPr>
        </p:nvSpPr>
        <p:spPr>
          <a:xfrm>
            <a:off x="7097367" y="1839033"/>
            <a:ext cx="39612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480167" y="2595135"/>
            <a:ext cx="35784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 idx="3"/>
          </p:nvPr>
        </p:nvSpPr>
        <p:spPr>
          <a:xfrm>
            <a:off x="7097367" y="3348133"/>
            <a:ext cx="39612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7480167" y="4104233"/>
            <a:ext cx="35784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ctrTitle" idx="5"/>
          </p:nvPr>
        </p:nvSpPr>
        <p:spPr>
          <a:xfrm>
            <a:off x="7097367" y="4857133"/>
            <a:ext cx="39612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7480167" y="5613333"/>
            <a:ext cx="35784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43832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 hasCustomPrompt="1"/>
          </p:nvPr>
        </p:nvSpPr>
        <p:spPr>
          <a:xfrm>
            <a:off x="6296067" y="1716776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2"/>
          </p:nvPr>
        </p:nvSpPr>
        <p:spPr>
          <a:xfrm>
            <a:off x="7007267" y="1923008"/>
            <a:ext cx="3463600" cy="3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7007267" y="2063461"/>
            <a:ext cx="27932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 hasCustomPrompt="1"/>
          </p:nvPr>
        </p:nvSpPr>
        <p:spPr>
          <a:xfrm>
            <a:off x="6296067" y="2655676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4"/>
          </p:nvPr>
        </p:nvSpPr>
        <p:spPr>
          <a:xfrm>
            <a:off x="7007267" y="2861907"/>
            <a:ext cx="3463600" cy="3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5"/>
          </p:nvPr>
        </p:nvSpPr>
        <p:spPr>
          <a:xfrm>
            <a:off x="7007267" y="3000981"/>
            <a:ext cx="27932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6" hasCustomPrompt="1"/>
          </p:nvPr>
        </p:nvSpPr>
        <p:spPr>
          <a:xfrm>
            <a:off x="6296067" y="360400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7"/>
          </p:nvPr>
        </p:nvSpPr>
        <p:spPr>
          <a:xfrm>
            <a:off x="7007267" y="3810240"/>
            <a:ext cx="3463600" cy="3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8"/>
          </p:nvPr>
        </p:nvSpPr>
        <p:spPr>
          <a:xfrm>
            <a:off x="7007267" y="3957855"/>
            <a:ext cx="27932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9" hasCustomPrompt="1"/>
          </p:nvPr>
        </p:nvSpPr>
        <p:spPr>
          <a:xfrm>
            <a:off x="6296067" y="455234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3"/>
          </p:nvPr>
        </p:nvSpPr>
        <p:spPr>
          <a:xfrm>
            <a:off x="7007267" y="4758567"/>
            <a:ext cx="3463600" cy="3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4"/>
          </p:nvPr>
        </p:nvSpPr>
        <p:spPr>
          <a:xfrm>
            <a:off x="7007267" y="4906187"/>
            <a:ext cx="27932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5"/>
          </p:nvPr>
        </p:nvSpPr>
        <p:spPr>
          <a:xfrm>
            <a:off x="7900033" y="425533"/>
            <a:ext cx="34920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6790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6098567" y="467"/>
            <a:ext cx="609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448333" y="3909200"/>
            <a:ext cx="53804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5733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714833" y="1275597"/>
            <a:ext cx="2847200" cy="2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036567" y="4792000"/>
            <a:ext cx="4203600" cy="7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14467" y="-6833"/>
            <a:ext cx="965600" cy="96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3"/>
          <p:cNvSpPr/>
          <p:nvPr/>
        </p:nvSpPr>
        <p:spPr>
          <a:xfrm>
            <a:off x="9138400" y="6369133"/>
            <a:ext cx="3067200" cy="4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/>
          <p:nvPr/>
        </p:nvSpPr>
        <p:spPr>
          <a:xfrm>
            <a:off x="-14467" y="6369133"/>
            <a:ext cx="965600" cy="4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56164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4514800" y="5553932"/>
            <a:ext cx="3162400" cy="6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4364189" y="5321307"/>
            <a:ext cx="3463600" cy="3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 idx="2" hasCustomPrompt="1"/>
          </p:nvPr>
        </p:nvSpPr>
        <p:spPr>
          <a:xfrm>
            <a:off x="5328000" y="3996800"/>
            <a:ext cx="1536000" cy="7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6"/>
          <p:cNvSpPr/>
          <p:nvPr/>
        </p:nvSpPr>
        <p:spPr>
          <a:xfrm>
            <a:off x="0" y="6720800"/>
            <a:ext cx="12192000" cy="13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26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08633" y="3057859"/>
            <a:ext cx="4487200" cy="30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896200" y="2676611"/>
            <a:ext cx="4487200" cy="33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95967" y="873621"/>
            <a:ext cx="106000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0"/>
            <a:ext cx="950800" cy="47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11241000" y="5893200"/>
            <a:ext cx="950800" cy="96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68084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95967" y="873621"/>
            <a:ext cx="106000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7433" y="6361833"/>
            <a:ext cx="12192000" cy="4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6"/>
          <p:cNvSpPr/>
          <p:nvPr/>
        </p:nvSpPr>
        <p:spPr>
          <a:xfrm>
            <a:off x="7433" y="-6833"/>
            <a:ext cx="943600" cy="4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247533" y="-6833"/>
            <a:ext cx="943600" cy="96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6188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9138400" y="0"/>
            <a:ext cx="3053600" cy="96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13263" y="752276"/>
            <a:ext cx="3280000" cy="1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813277" y="2212000"/>
            <a:ext cx="3053600" cy="2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950967" y="6369133"/>
            <a:ext cx="8187600" cy="4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7"/>
          <p:cNvSpPr/>
          <p:nvPr/>
        </p:nvSpPr>
        <p:spPr>
          <a:xfrm>
            <a:off x="0" y="5400633"/>
            <a:ext cx="950800" cy="48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5697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7139000" y="711831"/>
            <a:ext cx="3998800" cy="29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0" y="0"/>
            <a:ext cx="950800" cy="96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8"/>
          <p:cNvSpPr/>
          <p:nvPr/>
        </p:nvSpPr>
        <p:spPr>
          <a:xfrm>
            <a:off x="9138400" y="4928400"/>
            <a:ext cx="3053600" cy="96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487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653333" y="2636796"/>
            <a:ext cx="3582000" cy="2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98667" y="737667"/>
            <a:ext cx="3644400" cy="1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4733" y="5898733"/>
            <a:ext cx="3039200" cy="95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9"/>
          <p:cNvSpPr/>
          <p:nvPr/>
        </p:nvSpPr>
        <p:spPr>
          <a:xfrm>
            <a:off x="11241033" y="5893200"/>
            <a:ext cx="950800" cy="95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5524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95967" y="873621"/>
            <a:ext cx="106000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3053800" y="2949600"/>
            <a:ext cx="6084800" cy="95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0"/>
          <p:cNvSpPr/>
          <p:nvPr/>
        </p:nvSpPr>
        <p:spPr>
          <a:xfrm>
            <a:off x="-11233" y="2949600"/>
            <a:ext cx="962000" cy="95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0"/>
          <p:cNvSpPr/>
          <p:nvPr/>
        </p:nvSpPr>
        <p:spPr>
          <a:xfrm>
            <a:off x="11237433" y="2949600"/>
            <a:ext cx="962000" cy="95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8530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2595787" y="2366523"/>
            <a:ext cx="8826400" cy="1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11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2534433" y="4141056"/>
            <a:ext cx="88264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096000" y="-14133"/>
            <a:ext cx="6096000" cy="97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1"/>
          <p:cNvSpPr/>
          <p:nvPr/>
        </p:nvSpPr>
        <p:spPr>
          <a:xfrm>
            <a:off x="6096000" y="5887100"/>
            <a:ext cx="6096000" cy="97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11"/>
          <p:cNvSpPr/>
          <p:nvPr/>
        </p:nvSpPr>
        <p:spPr>
          <a:xfrm>
            <a:off x="9138400" y="6409733"/>
            <a:ext cx="3053600" cy="47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5925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61712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meeting/rafiki/animate/?utm_source=slidesgo_template&amp;utm_medium=referral-link&amp;utm_campaign=sg_resources&amp;utm_content=stories#FF725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hyperlink" Target="http://www.acfe.com/rttn2016.aspx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dashboard/rafiki/animate/?utm_source=slidesgo_template&amp;utm_medium=referral-link&amp;utm_campaign=sg_resources&amp;utm_content=stories#FF725E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67" y="5418633"/>
            <a:ext cx="2900800" cy="96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188536" y="913484"/>
            <a:ext cx="5907464" cy="24410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400" dirty="0">
                <a:solidFill>
                  <a:schemeClr val="dk1"/>
                </a:solidFill>
              </a:rPr>
              <a:t>Evaluation of t</a:t>
            </a:r>
            <a:r>
              <a:rPr lang="fr-FR" sz="4400" dirty="0">
                <a:solidFill>
                  <a:schemeClr val="dk1"/>
                </a:solidFill>
              </a:rPr>
              <a:t>h</a:t>
            </a:r>
            <a:r>
              <a:rPr lang="en" sz="4400" dirty="0">
                <a:solidFill>
                  <a:schemeClr val="dk1"/>
                </a:solidFill>
              </a:rPr>
              <a:t>e Performance of Isolation Forests for Anomaly Detection </a:t>
            </a:r>
            <a:endParaRPr sz="4400" b="0" dirty="0">
              <a:solidFill>
                <a:schemeClr val="lt1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2991318" y="3503501"/>
            <a:ext cx="3104682" cy="6631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2400" b="1" dirty="0"/>
              <a:t>- Barath Raj Asokan</a:t>
            </a:r>
            <a:endParaRPr sz="2400" b="1" dirty="0"/>
          </a:p>
        </p:txBody>
      </p:sp>
      <p:pic>
        <p:nvPicPr>
          <p:cNvPr id="6" name="Google Shape;706;p50">
            <a:hlinkClick r:id="rId3"/>
            <a:extLst>
              <a:ext uri="{FF2B5EF4-FFF2-40B4-BE49-F238E27FC236}">
                <a16:creationId xmlns:a16="http://schemas.microsoft.com/office/drawing/2014/main" id="{5DAE032C-2353-4C62-8CF0-D415127B9C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413" b="11413"/>
          <a:stretch/>
        </p:blipFill>
        <p:spPr>
          <a:xfrm>
            <a:off x="6566508" y="783270"/>
            <a:ext cx="5041620" cy="49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9FFABD-51EF-4179-807F-B22DA14D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6" y="2225117"/>
            <a:ext cx="5690647" cy="218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5368A5-62D9-4E78-962C-B23BC9BC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98" y="1016064"/>
            <a:ext cx="5610404" cy="52486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99F815-4180-436A-8B3F-230AD865691C}"/>
              </a:ext>
            </a:extLst>
          </p:cNvPr>
          <p:cNvSpPr txBox="1"/>
          <p:nvPr/>
        </p:nvSpPr>
        <p:spPr>
          <a:xfrm>
            <a:off x="614831" y="554399"/>
            <a:ext cx="5079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Source Serif Pro"/>
              </a:rPr>
              <a:t>Some Real-Life Use 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AA0A77-9AA7-4DB1-8E0C-B926670F6E44}"/>
              </a:ext>
            </a:extLst>
          </p:cNvPr>
          <p:cNvSpPr txBox="1"/>
          <p:nvPr/>
        </p:nvSpPr>
        <p:spPr>
          <a:xfrm>
            <a:off x="7524888" y="6176810"/>
            <a:ext cx="4357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accent1"/>
                </a:solidFill>
              </a:rPr>
              <a:t>- </a:t>
            </a:r>
            <a:r>
              <a:rPr lang="en-US" sz="1400" dirty="0">
                <a:solidFill>
                  <a:schemeClr val="accent1"/>
                </a:solidFill>
              </a:rPr>
              <a:t>Roel, Data Scientist ING Brussels.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A4FFD-E06A-49E3-B5EF-538A77413479}"/>
              </a:ext>
            </a:extLst>
          </p:cNvPr>
          <p:cNvSpPr txBox="1"/>
          <p:nvPr/>
        </p:nvSpPr>
        <p:spPr>
          <a:xfrm>
            <a:off x="727953" y="4380692"/>
            <a:ext cx="4357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accent1"/>
                </a:solidFill>
              </a:rPr>
              <a:t>- </a:t>
            </a:r>
            <a:r>
              <a:rPr lang="en-US" sz="1400" dirty="0">
                <a:solidFill>
                  <a:schemeClr val="accent1"/>
                </a:solidFill>
              </a:rPr>
              <a:t>Andrew, Data Scientist, Google Inc.</a:t>
            </a:r>
            <a:endParaRPr lang="fr-FR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96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8;p27">
            <a:extLst>
              <a:ext uri="{FF2B5EF4-FFF2-40B4-BE49-F238E27FC236}">
                <a16:creationId xmlns:a16="http://schemas.microsoft.com/office/drawing/2014/main" id="{A9F1FD84-010C-466B-B2D8-5880196FCA22}"/>
              </a:ext>
            </a:extLst>
          </p:cNvPr>
          <p:cNvSpPr/>
          <p:nvPr/>
        </p:nvSpPr>
        <p:spPr>
          <a:xfrm>
            <a:off x="0" y="0"/>
            <a:ext cx="3704734" cy="961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3" name="Google Shape;529;p43">
            <a:extLst>
              <a:ext uri="{FF2B5EF4-FFF2-40B4-BE49-F238E27FC236}">
                <a16:creationId xmlns:a16="http://schemas.microsoft.com/office/drawing/2014/main" id="{16FC0F14-F843-4ECA-A1D5-75D1E4CF4061}"/>
              </a:ext>
            </a:extLst>
          </p:cNvPr>
          <p:cNvSpPr txBox="1">
            <a:spLocks/>
          </p:cNvSpPr>
          <p:nvPr/>
        </p:nvSpPr>
        <p:spPr>
          <a:xfrm>
            <a:off x="133372" y="80113"/>
            <a:ext cx="4975955" cy="74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arala"/>
              <a:buNone/>
              <a:defRPr sz="1333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l"/>
            <a:r>
              <a:rPr lang="fr-FR" sz="3200" kern="0" dirty="0"/>
              <a:t>4</a:t>
            </a:r>
            <a:r>
              <a:rPr lang="fr-FR" sz="3600" kern="0" dirty="0"/>
              <a:t>. CONCLUSION</a:t>
            </a:r>
            <a:endParaRPr lang="fr-FR" sz="3600" kern="0" dirty="0">
              <a:solidFill>
                <a:schemeClr val="dk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4BD1A0-1A17-4E3C-A8C7-401807B7C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1187E9-9F83-422D-96FA-104AAA890F34}"/>
              </a:ext>
            </a:extLst>
          </p:cNvPr>
          <p:cNvSpPr txBox="1"/>
          <p:nvPr/>
        </p:nvSpPr>
        <p:spPr>
          <a:xfrm>
            <a:off x="443060" y="1295312"/>
            <a:ext cx="52695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Isolation Forests are Robust and Fast.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Has the potential of upscaling by adding Hyper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Application compatibility</a:t>
            </a:r>
            <a:endParaRPr lang="fr-FR" sz="2000" dirty="0"/>
          </a:p>
        </p:txBody>
      </p:sp>
      <p:pic>
        <p:nvPicPr>
          <p:cNvPr id="7174" name="Picture 6" descr="Data Science Quotes: top 100 famous sayings about Data Science">
            <a:extLst>
              <a:ext uri="{FF2B5EF4-FFF2-40B4-BE49-F238E27FC236}">
                <a16:creationId xmlns:a16="http://schemas.microsoft.com/office/drawing/2014/main" id="{9C160891-2C89-436E-AFF9-EDBADFDA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5" y="3704733"/>
            <a:ext cx="4465526" cy="297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07;p45">
            <a:extLst>
              <a:ext uri="{FF2B5EF4-FFF2-40B4-BE49-F238E27FC236}">
                <a16:creationId xmlns:a16="http://schemas.microsoft.com/office/drawing/2014/main" id="{96A087E9-80BD-495C-8ACE-AD44F5CE9D9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457428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02;p45">
            <a:extLst>
              <a:ext uri="{FF2B5EF4-FFF2-40B4-BE49-F238E27FC236}">
                <a16:creationId xmlns:a16="http://schemas.microsoft.com/office/drawing/2014/main" id="{497D9659-4344-4821-9266-4F8BB3DECFB5}"/>
              </a:ext>
            </a:extLst>
          </p:cNvPr>
          <p:cNvSpPr/>
          <p:nvPr/>
        </p:nvSpPr>
        <p:spPr>
          <a:xfrm>
            <a:off x="4700205" y="0"/>
            <a:ext cx="2269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B7EE2F-C207-45EF-884E-30F296121D74}"/>
              </a:ext>
            </a:extLst>
          </p:cNvPr>
          <p:cNvSpPr/>
          <p:nvPr/>
        </p:nvSpPr>
        <p:spPr>
          <a:xfrm>
            <a:off x="4927106" y="1260629"/>
            <a:ext cx="7264894" cy="4527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C8C00-684D-480F-A34B-19B1D60B2B38}"/>
              </a:ext>
            </a:extLst>
          </p:cNvPr>
          <p:cNvSpPr txBox="1"/>
          <p:nvPr/>
        </p:nvSpPr>
        <p:spPr>
          <a:xfrm>
            <a:off x="6929853" y="2365945"/>
            <a:ext cx="3618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YOU!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57873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356111" y="551467"/>
            <a:ext cx="2108289" cy="1165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27"/>
          <p:cNvSpPr/>
          <p:nvPr/>
        </p:nvSpPr>
        <p:spPr>
          <a:xfrm>
            <a:off x="4035833" y="5077133"/>
            <a:ext cx="2138724" cy="1229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150;p27"/>
          <p:cNvSpPr/>
          <p:nvPr/>
        </p:nvSpPr>
        <p:spPr>
          <a:xfrm>
            <a:off x="9486700" y="640300"/>
            <a:ext cx="2753600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 idx="15"/>
          </p:nvPr>
        </p:nvSpPr>
        <p:spPr>
          <a:xfrm>
            <a:off x="7900033" y="425533"/>
            <a:ext cx="3492000" cy="61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TABLE OF CONTENTS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6748555" y="1716776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01.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 idx="2"/>
          </p:nvPr>
        </p:nvSpPr>
        <p:spPr>
          <a:xfrm>
            <a:off x="7459755" y="1923008"/>
            <a:ext cx="3463600" cy="32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3"/>
          </p:nvPr>
        </p:nvSpPr>
        <p:spPr>
          <a:xfrm>
            <a:off x="6748555" y="2655676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02.</a:t>
            </a: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ctrTitle" idx="4"/>
          </p:nvPr>
        </p:nvSpPr>
        <p:spPr>
          <a:xfrm>
            <a:off x="7459755" y="2861907"/>
            <a:ext cx="3463600" cy="32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ANOMALY DETECTION</a:t>
            </a:r>
            <a:endParaRPr dirty="0"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6"/>
          </p:nvPr>
        </p:nvSpPr>
        <p:spPr>
          <a:xfrm>
            <a:off x="6748555" y="360400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03.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ctrTitle" idx="7"/>
          </p:nvPr>
        </p:nvSpPr>
        <p:spPr>
          <a:xfrm>
            <a:off x="7459755" y="3810240"/>
            <a:ext cx="3463600" cy="32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ISOLATION FORESTS</a:t>
            </a:r>
            <a:endParaRPr dirty="0"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9"/>
          </p:nvPr>
        </p:nvSpPr>
        <p:spPr>
          <a:xfrm>
            <a:off x="6748555" y="455234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04.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ctrTitle" idx="13"/>
          </p:nvPr>
        </p:nvSpPr>
        <p:spPr>
          <a:xfrm>
            <a:off x="7480155" y="4654424"/>
            <a:ext cx="3030733" cy="42270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CONCLUSION</a:t>
            </a:r>
            <a:endParaRPr dirty="0"/>
          </a:p>
        </p:txBody>
      </p:sp>
      <p:pic>
        <p:nvPicPr>
          <p:cNvPr id="2050" name="Picture 2" descr="Know Thy Fraudster: The Secret Life of an ATO Criminal﻿">
            <a:extLst>
              <a:ext uri="{FF2B5EF4-FFF2-40B4-BE49-F238E27FC236}">
                <a16:creationId xmlns:a16="http://schemas.microsoft.com/office/drawing/2014/main" id="{0AA665CE-D0E1-4014-81F7-E40F78369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02" y="760068"/>
            <a:ext cx="5337864" cy="53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8;p27">
            <a:extLst>
              <a:ext uri="{FF2B5EF4-FFF2-40B4-BE49-F238E27FC236}">
                <a16:creationId xmlns:a16="http://schemas.microsoft.com/office/drawing/2014/main" id="{5E83E76D-FFD2-4BB5-B2C5-F3647E3AC20A}"/>
              </a:ext>
            </a:extLst>
          </p:cNvPr>
          <p:cNvSpPr/>
          <p:nvPr/>
        </p:nvSpPr>
        <p:spPr>
          <a:xfrm>
            <a:off x="0" y="0"/>
            <a:ext cx="3897271" cy="904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43"/>
          <p:cNvSpPr txBox="1">
            <a:spLocks noGrp="1"/>
          </p:cNvSpPr>
          <p:nvPr>
            <p:ph type="title"/>
          </p:nvPr>
        </p:nvSpPr>
        <p:spPr>
          <a:xfrm>
            <a:off x="171081" y="103664"/>
            <a:ext cx="4100660" cy="74477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1. </a:t>
            </a:r>
            <a:r>
              <a:rPr lang="en" sz="3600" dirty="0"/>
              <a:t>INTRODUCTION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EADDDD-A865-4AEF-A303-7386F4D8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20" y="3093563"/>
            <a:ext cx="3728791" cy="3509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B6D53D-0421-4805-A954-9D4A36605C04}"/>
              </a:ext>
            </a:extLst>
          </p:cNvPr>
          <p:cNvSpPr txBox="1"/>
          <p:nvPr/>
        </p:nvSpPr>
        <p:spPr>
          <a:xfrm>
            <a:off x="671905" y="1012035"/>
            <a:ext cx="4402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Frauds are extremely detrimental and cost intensive.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Threat detection/Anomaly Detection is at its peak in cybersecurity protocols.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Sectors – Healthcare, Finance and IT Service.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FDAE87-5FC1-47CF-90EA-7FCA021BBB08}"/>
              </a:ext>
            </a:extLst>
          </p:cNvPr>
          <p:cNvSpPr txBox="1"/>
          <p:nvPr/>
        </p:nvSpPr>
        <p:spPr>
          <a:xfrm>
            <a:off x="4702601" y="5105855"/>
            <a:ext cx="7489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Source Serif Pro"/>
              </a:rPr>
              <a:t>“Fraud costs are increasing at a faster rate than fraud risk management spend. A radical rethink is urgently required”</a:t>
            </a:r>
            <a:endParaRPr lang="fr-FR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F8D69F-4FFC-4B43-8D9E-CA6B013ED7F1}"/>
              </a:ext>
            </a:extLst>
          </p:cNvPr>
          <p:cNvSpPr txBox="1"/>
          <p:nvPr/>
        </p:nvSpPr>
        <p:spPr>
          <a:xfrm>
            <a:off x="6522172" y="5752186"/>
            <a:ext cx="4962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accent1"/>
                </a:solidFill>
              </a:rPr>
              <a:t>- David Hicks, Global </a:t>
            </a:r>
            <a:r>
              <a:rPr lang="fr-FR" sz="1400" dirty="0" err="1">
                <a:solidFill>
                  <a:schemeClr val="accent1"/>
                </a:solidFill>
              </a:rPr>
              <a:t>Forensic</a:t>
            </a:r>
            <a:r>
              <a:rPr lang="fr-FR" sz="1400" dirty="0">
                <a:solidFill>
                  <a:schemeClr val="accent1"/>
                </a:solidFill>
              </a:rPr>
              <a:t> Leader KPMG</a:t>
            </a:r>
          </a:p>
        </p:txBody>
      </p:sp>
      <p:pic>
        <p:nvPicPr>
          <p:cNvPr id="1028" name="Picture 4" descr="Cost of cyber crime rises rapidly as attacks increase | Science and  technology, Education life, Data breach">
            <a:extLst>
              <a:ext uri="{FF2B5EF4-FFF2-40B4-BE49-F238E27FC236}">
                <a16:creationId xmlns:a16="http://schemas.microsoft.com/office/drawing/2014/main" id="{10DEBF07-7B78-4514-A4C1-A44ECDFCB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93" y="376339"/>
            <a:ext cx="6493987" cy="45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8;p27">
            <a:extLst>
              <a:ext uri="{FF2B5EF4-FFF2-40B4-BE49-F238E27FC236}">
                <a16:creationId xmlns:a16="http://schemas.microsoft.com/office/drawing/2014/main" id="{DD8CCFD7-350C-4F5C-8920-2A19A27F068B}"/>
              </a:ext>
            </a:extLst>
          </p:cNvPr>
          <p:cNvSpPr/>
          <p:nvPr/>
        </p:nvSpPr>
        <p:spPr>
          <a:xfrm>
            <a:off x="373247" y="5221020"/>
            <a:ext cx="1368400" cy="12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6A50F-D1B3-4819-9F07-282B952E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64" y="426128"/>
            <a:ext cx="9632272" cy="9873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F0E2E7-8A84-4A87-A545-6750740CE53E}"/>
              </a:ext>
            </a:extLst>
          </p:cNvPr>
          <p:cNvSpPr txBox="1"/>
          <p:nvPr/>
        </p:nvSpPr>
        <p:spPr>
          <a:xfrm>
            <a:off x="4243527" y="1516885"/>
            <a:ext cx="7466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accent1"/>
                </a:solidFill>
              </a:rPr>
              <a:t>- Source: Global Banking </a:t>
            </a:r>
            <a:r>
              <a:rPr lang="fr-FR" sz="1400" dirty="0" err="1">
                <a:solidFill>
                  <a:schemeClr val="accent1"/>
                </a:solidFill>
              </a:rPr>
              <a:t>Fraud</a:t>
            </a:r>
            <a:r>
              <a:rPr lang="fr-FR" sz="1400" dirty="0">
                <a:solidFill>
                  <a:schemeClr val="accent1"/>
                </a:solidFill>
              </a:rPr>
              <a:t> Survey, KPMG International 2019</a:t>
            </a:r>
          </a:p>
        </p:txBody>
      </p:sp>
      <p:pic>
        <p:nvPicPr>
          <p:cNvPr id="5122" name="Picture 2" descr="Rs 7,000-cr bank fraud: CBI registers 35 cases, searches 169 places -  Telegraph India">
            <a:extLst>
              <a:ext uri="{FF2B5EF4-FFF2-40B4-BE49-F238E27FC236}">
                <a16:creationId xmlns:a16="http://schemas.microsoft.com/office/drawing/2014/main" id="{2E376A27-B450-4F23-ABAA-EB607EF6B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88" y="3126503"/>
            <a:ext cx="4725750" cy="315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885B84-5E95-46E3-BF6D-2A59A195A46D}"/>
              </a:ext>
            </a:extLst>
          </p:cNvPr>
          <p:cNvSpPr txBox="1"/>
          <p:nvPr/>
        </p:nvSpPr>
        <p:spPr>
          <a:xfrm>
            <a:off x="566771" y="1928040"/>
            <a:ext cx="9896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Source Serif Pro"/>
              </a:rPr>
              <a:t>“The Association of Certified Fraud Examiners recently revealed that the median loss from a single case occupational fraud throughout the world </a:t>
            </a:r>
            <a:r>
              <a:rPr lang="en-US" sz="1600" b="1" i="1" u="sng" strike="noStrike" dirty="0">
                <a:effectLst/>
                <a:latin typeface="Source Serif Pro"/>
                <a:hlinkClick r:id="rId5"/>
              </a:rPr>
              <a:t>amounts to $150,000</a:t>
            </a:r>
            <a:r>
              <a:rPr lang="en-US" sz="1600" b="0" i="1" dirty="0">
                <a:effectLst/>
                <a:latin typeface="Source Serif Pro"/>
              </a:rPr>
              <a:t>.”</a:t>
            </a:r>
            <a:endParaRPr lang="fr-FR" sz="16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9572B-8897-4B21-B589-11416C66ABC5}"/>
              </a:ext>
            </a:extLst>
          </p:cNvPr>
          <p:cNvSpPr txBox="1"/>
          <p:nvPr/>
        </p:nvSpPr>
        <p:spPr>
          <a:xfrm>
            <a:off x="1404256" y="2512815"/>
            <a:ext cx="5296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accent1"/>
                </a:solidFill>
              </a:rPr>
              <a:t>— Keith </a:t>
            </a:r>
            <a:r>
              <a:rPr lang="fr-FR" sz="1400" dirty="0" err="1">
                <a:solidFill>
                  <a:schemeClr val="accent1"/>
                </a:solidFill>
              </a:rPr>
              <a:t>Bothma</a:t>
            </a:r>
            <a:r>
              <a:rPr lang="fr-FR" sz="1400" dirty="0">
                <a:solidFill>
                  <a:schemeClr val="accent1"/>
                </a:solidFill>
              </a:rPr>
              <a:t>, </a:t>
            </a:r>
            <a:r>
              <a:rPr lang="fr-FR" sz="1400" dirty="0" err="1">
                <a:solidFill>
                  <a:schemeClr val="accent1"/>
                </a:solidFill>
              </a:rPr>
              <a:t>Sr.Account</a:t>
            </a:r>
            <a:r>
              <a:rPr lang="fr-FR" sz="1400" dirty="0">
                <a:solidFill>
                  <a:schemeClr val="accent1"/>
                </a:solidFill>
              </a:rPr>
              <a:t> Manager Microsoft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AAFB27-C38F-4219-80B0-63A8C63DF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180" y="3179152"/>
            <a:ext cx="6009573" cy="30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2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89D2A98-8F4A-41C4-8390-0DAB2288C193}"/>
              </a:ext>
            </a:extLst>
          </p:cNvPr>
          <p:cNvSpPr txBox="1"/>
          <p:nvPr/>
        </p:nvSpPr>
        <p:spPr>
          <a:xfrm>
            <a:off x="248574" y="1330494"/>
            <a:ext cx="5847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Roboto-Regular"/>
              </a:rPr>
              <a:t>Most banks employ Rule-based Systems with </a:t>
            </a:r>
            <a:r>
              <a:rPr lang="en-US" b="1" dirty="0">
                <a:latin typeface="Roboto-Regular"/>
              </a:rPr>
              <a:t>manual evaluation </a:t>
            </a:r>
            <a:r>
              <a:rPr lang="en-US" dirty="0">
                <a:latin typeface="Roboto-Regular"/>
              </a:rPr>
              <a:t>for detecting fraud</a:t>
            </a:r>
            <a:endParaRPr lang="fr-FR" dirty="0">
              <a:latin typeface="Roboto-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92E014-E984-4A40-9550-B7744F9105AE}"/>
              </a:ext>
            </a:extLst>
          </p:cNvPr>
          <p:cNvSpPr txBox="1"/>
          <p:nvPr/>
        </p:nvSpPr>
        <p:spPr>
          <a:xfrm>
            <a:off x="506026" y="223597"/>
            <a:ext cx="356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Lato Black"/>
              </a:rPr>
              <a:t>CURRENT SYSTEM - RULES BASED SYSTEM</a:t>
            </a:r>
            <a:endParaRPr lang="fr-FR" sz="2400" b="1" dirty="0">
              <a:solidFill>
                <a:schemeClr val="accent1"/>
              </a:solidFill>
              <a:latin typeface="Lato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71A20-DE5F-4A71-914D-EFD067EBE136}"/>
              </a:ext>
            </a:extLst>
          </p:cNvPr>
          <p:cNvSpPr txBox="1"/>
          <p:nvPr/>
        </p:nvSpPr>
        <p:spPr>
          <a:xfrm>
            <a:off x="248574" y="1976825"/>
            <a:ext cx="58474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Roboto-Regular"/>
              </a:rPr>
              <a:t>Rules-based systems rely on pre-programmed rules to identify changes in behavior or predict outcomes.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Roboto-Regular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Roboto-Regular"/>
              </a:rPr>
              <a:t>Time Intensive, requires manual work and supervision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Roboto-Regular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Roboto-Regular"/>
              </a:rPr>
              <a:t>Identifies </a:t>
            </a:r>
            <a:r>
              <a:rPr lang="fr-FR" dirty="0" err="1">
                <a:latin typeface="Roboto-Regular"/>
              </a:rPr>
              <a:t>obvious</a:t>
            </a:r>
            <a:r>
              <a:rPr lang="fr-FR" dirty="0">
                <a:latin typeface="Roboto-Regular"/>
              </a:rPr>
              <a:t> </a:t>
            </a:r>
            <a:r>
              <a:rPr lang="fr-FR" dirty="0" err="1">
                <a:latin typeface="Roboto-Regular"/>
              </a:rPr>
              <a:t>fraud</a:t>
            </a:r>
            <a:r>
              <a:rPr lang="fr-FR" dirty="0">
                <a:latin typeface="Roboto-Regular"/>
              </a:rPr>
              <a:t> patterns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Roboto-Regular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>
                <a:latin typeface="Roboto-Regular"/>
              </a:rPr>
              <a:t>Less</a:t>
            </a:r>
            <a:r>
              <a:rPr lang="fr-FR" dirty="0">
                <a:latin typeface="Roboto-Regular"/>
              </a:rPr>
              <a:t> scalable and </a:t>
            </a:r>
            <a:r>
              <a:rPr lang="fr-FR" dirty="0" err="1">
                <a:latin typeface="Roboto-Regular"/>
              </a:rPr>
              <a:t>becomes</a:t>
            </a:r>
            <a:r>
              <a:rPr lang="fr-FR" dirty="0">
                <a:latin typeface="Roboto-Regular"/>
              </a:rPr>
              <a:t> more </a:t>
            </a:r>
            <a:r>
              <a:rPr lang="fr-FR" dirty="0" err="1">
                <a:latin typeface="Roboto-Regular"/>
              </a:rPr>
              <a:t>expensive</a:t>
            </a:r>
            <a:r>
              <a:rPr lang="fr-FR" dirty="0">
                <a:latin typeface="Roboto-Regular"/>
              </a:rPr>
              <a:t> as data set </a:t>
            </a:r>
            <a:r>
              <a:rPr lang="fr-FR" dirty="0" err="1">
                <a:latin typeface="Roboto-Regular"/>
              </a:rPr>
              <a:t>increases</a:t>
            </a:r>
            <a:endParaRPr lang="fr-FR" dirty="0">
              <a:latin typeface="Roboto-Regular"/>
            </a:endParaRPr>
          </a:p>
        </p:txBody>
      </p:sp>
      <p:pic>
        <p:nvPicPr>
          <p:cNvPr id="7170" name="Picture 2" descr="Learn How ML Can Help Mobile App Developers To Stop The App Install Ad Fraud  | by Olga Bazarova | Scalarr | Medium">
            <a:extLst>
              <a:ext uri="{FF2B5EF4-FFF2-40B4-BE49-F238E27FC236}">
                <a16:creationId xmlns:a16="http://schemas.microsoft.com/office/drawing/2014/main" id="{79CAF786-ABE1-4036-B23E-306763A6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534" y="3966265"/>
            <a:ext cx="5526395" cy="259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05BFDD-7BC7-4B69-846E-E0405EE1E454}"/>
              </a:ext>
            </a:extLst>
          </p:cNvPr>
          <p:cNvSpPr txBox="1"/>
          <p:nvPr/>
        </p:nvSpPr>
        <p:spPr>
          <a:xfrm>
            <a:off x="125027" y="5141686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1" u="none" strike="noStrike" baseline="0" dirty="0">
                <a:latin typeface="Source Serif Pro"/>
              </a:rPr>
              <a:t>“Fraud techniques are improving with </a:t>
            </a:r>
            <a:r>
              <a:rPr lang="en-US" sz="1800" b="1" i="1" u="none" strike="noStrike" baseline="0" dirty="0">
                <a:latin typeface="Source Serif Pro"/>
              </a:rPr>
              <a:t>new technologies</a:t>
            </a:r>
            <a:r>
              <a:rPr lang="en-US" sz="1800" b="0" i="1" u="none" strike="noStrike" baseline="0" dirty="0">
                <a:latin typeface="Source Serif Pro"/>
              </a:rPr>
              <a:t>. Rules-based logic (time-intensive, manual supervision) model is now not enough.”</a:t>
            </a:r>
            <a:endParaRPr lang="fr-FR" i="1" dirty="0">
              <a:latin typeface="Source Serif Pr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14FC7-C74A-4593-B47E-96F7C7F6270C}"/>
              </a:ext>
            </a:extLst>
          </p:cNvPr>
          <p:cNvSpPr txBox="1"/>
          <p:nvPr/>
        </p:nvSpPr>
        <p:spPr>
          <a:xfrm>
            <a:off x="1171852" y="5911127"/>
            <a:ext cx="4357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accent1"/>
                </a:solidFill>
              </a:rPr>
              <a:t>- </a:t>
            </a:r>
            <a:r>
              <a:rPr lang="en-US" sz="1400" dirty="0">
                <a:solidFill>
                  <a:schemeClr val="accent1"/>
                </a:solidFill>
              </a:rPr>
              <a:t>Forbes, Louis Columbus</a:t>
            </a:r>
            <a:endParaRPr lang="fr-FR" sz="14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B9724-2CE0-4F44-9F17-2252D04F6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709" y="315550"/>
            <a:ext cx="4988265" cy="33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7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8;p27">
            <a:extLst>
              <a:ext uri="{FF2B5EF4-FFF2-40B4-BE49-F238E27FC236}">
                <a16:creationId xmlns:a16="http://schemas.microsoft.com/office/drawing/2014/main" id="{36B4D3BA-6FC2-448A-BB1A-2617D6BBA3BD}"/>
              </a:ext>
            </a:extLst>
          </p:cNvPr>
          <p:cNvSpPr/>
          <p:nvPr/>
        </p:nvSpPr>
        <p:spPr>
          <a:xfrm>
            <a:off x="0" y="0"/>
            <a:ext cx="5109328" cy="904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529;p43">
            <a:extLst>
              <a:ext uri="{FF2B5EF4-FFF2-40B4-BE49-F238E27FC236}">
                <a16:creationId xmlns:a16="http://schemas.microsoft.com/office/drawing/2014/main" id="{BE3753B8-08F4-4A30-BFA4-7E9B1D84F02C}"/>
              </a:ext>
            </a:extLst>
          </p:cNvPr>
          <p:cNvSpPr txBox="1">
            <a:spLocks/>
          </p:cNvSpPr>
          <p:nvPr/>
        </p:nvSpPr>
        <p:spPr>
          <a:xfrm>
            <a:off x="133372" y="80113"/>
            <a:ext cx="4975955" cy="74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arala"/>
              <a:buNone/>
              <a:defRPr sz="1333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l"/>
            <a:r>
              <a:rPr lang="fr-FR" sz="3200" kern="0" dirty="0"/>
              <a:t>2</a:t>
            </a:r>
            <a:r>
              <a:rPr lang="fr-FR" sz="3600" kern="0" dirty="0"/>
              <a:t>. ANOMALY DETECTION</a:t>
            </a:r>
            <a:endParaRPr lang="fr-FR" sz="3600" kern="0" dirty="0">
              <a:solidFill>
                <a:schemeClr val="dk2"/>
              </a:solidFill>
            </a:endParaRPr>
          </a:p>
        </p:txBody>
      </p:sp>
      <p:pic>
        <p:nvPicPr>
          <p:cNvPr id="13" name="Picture 2" descr="ᐉ Fraud Detection Using Machine Learning in Banking and Fintech">
            <a:extLst>
              <a:ext uri="{FF2B5EF4-FFF2-40B4-BE49-F238E27FC236}">
                <a16:creationId xmlns:a16="http://schemas.microsoft.com/office/drawing/2014/main" id="{D54CD050-4F2C-4AE7-8AC8-1E51AFF85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5" y="1636991"/>
            <a:ext cx="6896445" cy="2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3D412-3176-4096-9808-DEABE7F639F5}"/>
              </a:ext>
            </a:extLst>
          </p:cNvPr>
          <p:cNvSpPr txBox="1"/>
          <p:nvPr/>
        </p:nvSpPr>
        <p:spPr>
          <a:xfrm>
            <a:off x="7112220" y="2225203"/>
            <a:ext cx="50797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Source Serif Pro"/>
              </a:rPr>
              <a:t>Anomaly detection algorithms learn from fraudulent transactions to identify/isolate patterns and classify </a:t>
            </a:r>
            <a:r>
              <a:rPr lang="fr-FR" sz="1800" b="0" i="0" u="none" strike="noStrike" baseline="0" dirty="0" err="1">
                <a:latin typeface="Source Serif Pro"/>
              </a:rPr>
              <a:t>fraudulent</a:t>
            </a:r>
            <a:r>
              <a:rPr lang="fr-FR" sz="1800" b="0" i="0" u="none" strike="noStrike" baseline="0" dirty="0">
                <a:latin typeface="Source Serif Pro"/>
              </a:rPr>
              <a:t> transactions</a:t>
            </a:r>
            <a:endParaRPr lang="fr-FR" dirty="0">
              <a:latin typeface="Source Serif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9CABEE-F0BE-4AA4-A931-CA5CF082902B}"/>
              </a:ext>
            </a:extLst>
          </p:cNvPr>
          <p:cNvSpPr txBox="1"/>
          <p:nvPr/>
        </p:nvSpPr>
        <p:spPr>
          <a:xfrm>
            <a:off x="660509" y="5226633"/>
            <a:ext cx="9873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Source Serif Pro"/>
              </a:rPr>
              <a:t>“The ongoing digitalization of the banking sector is certainly creating new </a:t>
            </a:r>
            <a:r>
              <a:rPr lang="en-US" i="1" dirty="0">
                <a:latin typeface="Source Serif Pro"/>
              </a:rPr>
              <a:t>fraud</a:t>
            </a:r>
            <a:r>
              <a:rPr lang="en-US" b="0" i="1" dirty="0">
                <a:effectLst/>
                <a:latin typeface="Source Serif Pro"/>
              </a:rPr>
              <a:t> risks. But it is also spawning some amazing new solutions and opportunities for those charged with protecting the customers and assets. </a:t>
            </a:r>
            <a:r>
              <a:rPr lang="en-US" b="1" i="1" dirty="0">
                <a:effectLst/>
                <a:latin typeface="Source Serif Pro"/>
              </a:rPr>
              <a:t>Banks should prioritize fraud prevention with digital strategies</a:t>
            </a:r>
            <a:r>
              <a:rPr lang="en-US" b="0" i="1" dirty="0">
                <a:effectLst/>
                <a:latin typeface="Source Serif Pro"/>
              </a:rPr>
              <a:t>”</a:t>
            </a:r>
            <a:endParaRPr lang="fr-FR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9744F-8BF9-49B6-9797-D7E6E15965B2}"/>
              </a:ext>
            </a:extLst>
          </p:cNvPr>
          <p:cNvSpPr txBox="1"/>
          <p:nvPr/>
        </p:nvSpPr>
        <p:spPr>
          <a:xfrm>
            <a:off x="4822843" y="6143305"/>
            <a:ext cx="6614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accent1"/>
                </a:solidFill>
              </a:rPr>
              <a:t>- </a:t>
            </a:r>
            <a:r>
              <a:rPr lang="fr-FR" sz="1400" dirty="0" err="1">
                <a:solidFill>
                  <a:schemeClr val="accent1"/>
                </a:solidFill>
              </a:rPr>
              <a:t>Judd</a:t>
            </a:r>
            <a:r>
              <a:rPr lang="fr-FR" sz="1400" dirty="0">
                <a:solidFill>
                  <a:schemeClr val="accent1"/>
                </a:solidFill>
              </a:rPr>
              <a:t> </a:t>
            </a:r>
            <a:r>
              <a:rPr lang="fr-FR" sz="1400" dirty="0" err="1">
                <a:solidFill>
                  <a:schemeClr val="accent1"/>
                </a:solidFill>
              </a:rPr>
              <a:t>Caplain</a:t>
            </a:r>
            <a:r>
              <a:rPr lang="fr-FR" sz="1400" dirty="0">
                <a:solidFill>
                  <a:schemeClr val="accent1"/>
                </a:solidFill>
              </a:rPr>
              <a:t>, Global </a:t>
            </a:r>
            <a:r>
              <a:rPr lang="fr-FR" sz="1400" dirty="0" err="1">
                <a:solidFill>
                  <a:schemeClr val="accent1"/>
                </a:solidFill>
              </a:rPr>
              <a:t>head</a:t>
            </a:r>
            <a:r>
              <a:rPr lang="fr-FR" sz="1400" dirty="0">
                <a:solidFill>
                  <a:schemeClr val="accent1"/>
                </a:solidFill>
              </a:rPr>
              <a:t> of Banking and Capital </a:t>
            </a:r>
            <a:r>
              <a:rPr lang="fr-FR" sz="1400" dirty="0" err="1">
                <a:solidFill>
                  <a:schemeClr val="accent1"/>
                </a:solidFill>
              </a:rPr>
              <a:t>Markets</a:t>
            </a:r>
            <a:r>
              <a:rPr lang="fr-FR" sz="1400" dirty="0">
                <a:solidFill>
                  <a:schemeClr val="accent1"/>
                </a:solidFill>
              </a:rPr>
              <a:t> KPMG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AF8B1-3319-45F8-BEFE-1AFACB441DA4}"/>
              </a:ext>
            </a:extLst>
          </p:cNvPr>
          <p:cNvSpPr txBox="1"/>
          <p:nvPr/>
        </p:nvSpPr>
        <p:spPr>
          <a:xfrm>
            <a:off x="6978848" y="489835"/>
            <a:ext cx="5079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Source Serif Pro"/>
              </a:rPr>
              <a:t>H</a:t>
            </a:r>
            <a:r>
              <a:rPr lang="fr-FR" dirty="0" err="1">
                <a:latin typeface="Source Serif Pro"/>
              </a:rPr>
              <a:t>ow</a:t>
            </a:r>
            <a:r>
              <a:rPr lang="fr-FR" dirty="0">
                <a:latin typeface="Source Serif Pro"/>
              </a:rPr>
              <a:t> to </a:t>
            </a:r>
            <a:r>
              <a:rPr lang="fr-FR" dirty="0" err="1">
                <a:latin typeface="Source Serif Pro"/>
              </a:rPr>
              <a:t>Detect</a:t>
            </a:r>
            <a:r>
              <a:rPr lang="fr-FR" dirty="0">
                <a:latin typeface="Source Serif Pro"/>
              </a:rPr>
              <a:t>/</a:t>
            </a:r>
            <a:r>
              <a:rPr lang="fr-FR" dirty="0" err="1">
                <a:latin typeface="Source Serif Pro"/>
              </a:rPr>
              <a:t>Prevent</a:t>
            </a:r>
            <a:r>
              <a:rPr lang="fr-FR" dirty="0">
                <a:latin typeface="Source Serif Pro"/>
              </a:rPr>
              <a:t> </a:t>
            </a:r>
            <a:r>
              <a:rPr lang="fr-FR" dirty="0" err="1">
                <a:latin typeface="Source Serif Pro"/>
              </a:rPr>
              <a:t>Frauds</a:t>
            </a:r>
            <a:r>
              <a:rPr lang="fr-FR" dirty="0">
                <a:latin typeface="Source Serif Pro"/>
              </a:rPr>
              <a:t> ? </a:t>
            </a:r>
            <a:endParaRPr lang="en-US" dirty="0">
              <a:latin typeface="Source Serif Pro"/>
            </a:endParaRPr>
          </a:p>
        </p:txBody>
      </p:sp>
      <p:pic>
        <p:nvPicPr>
          <p:cNvPr id="3074" name="Picture 2" descr="What to Do With Unengaged SubscribersEmailDelivered">
            <a:extLst>
              <a:ext uri="{FF2B5EF4-FFF2-40B4-BE49-F238E27FC236}">
                <a16:creationId xmlns:a16="http://schemas.microsoft.com/office/drawing/2014/main" id="{8128D5C3-B89B-4636-9450-6F0C40169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406" y="263580"/>
            <a:ext cx="1282831" cy="12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091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8;p27">
            <a:extLst>
              <a:ext uri="{FF2B5EF4-FFF2-40B4-BE49-F238E27FC236}">
                <a16:creationId xmlns:a16="http://schemas.microsoft.com/office/drawing/2014/main" id="{A4D2224F-E91A-4B71-9982-48521C2657AF}"/>
              </a:ext>
            </a:extLst>
          </p:cNvPr>
          <p:cNvSpPr/>
          <p:nvPr/>
        </p:nvSpPr>
        <p:spPr>
          <a:xfrm>
            <a:off x="7148660" y="4281341"/>
            <a:ext cx="5043340" cy="2566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148;p27">
            <a:extLst>
              <a:ext uri="{FF2B5EF4-FFF2-40B4-BE49-F238E27FC236}">
                <a16:creationId xmlns:a16="http://schemas.microsoft.com/office/drawing/2014/main" id="{001D28A1-6033-4190-834A-2DFBCACB33BA}"/>
              </a:ext>
            </a:extLst>
          </p:cNvPr>
          <p:cNvSpPr/>
          <p:nvPr/>
        </p:nvSpPr>
        <p:spPr>
          <a:xfrm>
            <a:off x="0" y="2318995"/>
            <a:ext cx="5043340" cy="2566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098" name="Picture 2" descr="Four Techniques for Outlier Detection | KNIME">
            <a:extLst>
              <a:ext uri="{FF2B5EF4-FFF2-40B4-BE49-F238E27FC236}">
                <a16:creationId xmlns:a16="http://schemas.microsoft.com/office/drawing/2014/main" id="{8DA44D2B-6122-4C45-9725-70E8A3E0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6" y="2698424"/>
            <a:ext cx="10408880" cy="375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22C039-231E-416D-99D0-7AD7BC3CEAF3}"/>
              </a:ext>
            </a:extLst>
          </p:cNvPr>
          <p:cNvSpPr txBox="1"/>
          <p:nvPr/>
        </p:nvSpPr>
        <p:spPr>
          <a:xfrm>
            <a:off x="512061" y="405331"/>
            <a:ext cx="5079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Source Serif Pro"/>
              </a:rPr>
              <a:t>Some Popular Anomaly Detection Algorithms</a:t>
            </a:r>
          </a:p>
        </p:txBody>
      </p:sp>
      <p:pic>
        <p:nvPicPr>
          <p:cNvPr id="4100" name="Picture 4" descr="Anomaly Detection with Machine Learning - B2METRIC | Predictive Analytics  for Customer Journey Analytics">
            <a:extLst>
              <a:ext uri="{FF2B5EF4-FFF2-40B4-BE49-F238E27FC236}">
                <a16:creationId xmlns:a16="http://schemas.microsoft.com/office/drawing/2014/main" id="{5A429128-14D5-4A42-A4FF-AFF8D8D3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673" y="0"/>
            <a:ext cx="3904327" cy="256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2E5139-2787-4341-AF98-83F4E2FFB88A}"/>
              </a:ext>
            </a:extLst>
          </p:cNvPr>
          <p:cNvSpPr txBox="1"/>
          <p:nvPr/>
        </p:nvSpPr>
        <p:spPr>
          <a:xfrm>
            <a:off x="2078282" y="1492503"/>
            <a:ext cx="56301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u="none" strike="noStrike" baseline="0" dirty="0">
                <a:latin typeface="Roboto-Regular"/>
              </a:rPr>
              <a:t>“Combining </a:t>
            </a:r>
            <a:r>
              <a:rPr lang="en-US" sz="1600" b="1" i="1" u="none" strike="noStrike" baseline="0" dirty="0">
                <a:latin typeface="Roboto-Regular"/>
              </a:rPr>
              <a:t>supervised </a:t>
            </a:r>
            <a:r>
              <a:rPr lang="en-US" sz="1600" b="0" i="1" u="none" strike="noStrike" baseline="0" dirty="0">
                <a:latin typeface="Roboto-Regular"/>
              </a:rPr>
              <a:t>and </a:t>
            </a:r>
            <a:r>
              <a:rPr lang="en-US" sz="1600" b="1" i="1" u="none" strike="noStrike" baseline="0" dirty="0">
                <a:latin typeface="Roboto-Regular"/>
              </a:rPr>
              <a:t>unsupervised ML </a:t>
            </a:r>
            <a:r>
              <a:rPr lang="en-US" sz="1600" b="0" i="1" u="none" strike="noStrike" baseline="0" dirty="0">
                <a:latin typeface="Roboto-Regular"/>
              </a:rPr>
              <a:t>is the foundation of fraud detection”</a:t>
            </a:r>
            <a:endParaRPr lang="fr-FR" sz="1600" i="1" dirty="0">
              <a:latin typeface="Roboto-Regula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18319D-C0F5-4FF6-B826-D7FD8FA91306}"/>
              </a:ext>
            </a:extLst>
          </p:cNvPr>
          <p:cNvSpPr txBox="1"/>
          <p:nvPr/>
        </p:nvSpPr>
        <p:spPr>
          <a:xfrm>
            <a:off x="3819136" y="1789640"/>
            <a:ext cx="4357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accent1"/>
                </a:solidFill>
              </a:rPr>
              <a:t>- </a:t>
            </a:r>
            <a:r>
              <a:rPr lang="en-US" sz="1400" dirty="0">
                <a:solidFill>
                  <a:schemeClr val="accent1"/>
                </a:solidFill>
              </a:rPr>
              <a:t>Forbes, Louis Columbus</a:t>
            </a:r>
            <a:endParaRPr lang="fr-FR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51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8;p27">
            <a:extLst>
              <a:ext uri="{FF2B5EF4-FFF2-40B4-BE49-F238E27FC236}">
                <a16:creationId xmlns:a16="http://schemas.microsoft.com/office/drawing/2014/main" id="{0843FD8C-2DC2-4B27-A35A-F91D497B8911}"/>
              </a:ext>
            </a:extLst>
          </p:cNvPr>
          <p:cNvSpPr/>
          <p:nvPr/>
        </p:nvSpPr>
        <p:spPr>
          <a:xfrm>
            <a:off x="0" y="0"/>
            <a:ext cx="5109328" cy="904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529;p43">
            <a:extLst>
              <a:ext uri="{FF2B5EF4-FFF2-40B4-BE49-F238E27FC236}">
                <a16:creationId xmlns:a16="http://schemas.microsoft.com/office/drawing/2014/main" id="{447FE3DC-7CB4-40CB-97C5-55413E8F486F}"/>
              </a:ext>
            </a:extLst>
          </p:cNvPr>
          <p:cNvSpPr txBox="1">
            <a:spLocks/>
          </p:cNvSpPr>
          <p:nvPr/>
        </p:nvSpPr>
        <p:spPr>
          <a:xfrm>
            <a:off x="133372" y="80113"/>
            <a:ext cx="4975955" cy="74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arala"/>
              <a:buNone/>
              <a:defRPr sz="1333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None/>
              <a:defRPr sz="1867" b="0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l"/>
            <a:r>
              <a:rPr lang="fr-FR" sz="3200" kern="0" dirty="0"/>
              <a:t>3</a:t>
            </a:r>
            <a:r>
              <a:rPr lang="fr-FR" sz="3600" kern="0" dirty="0"/>
              <a:t>. ISOLATION FORESTS</a:t>
            </a:r>
            <a:endParaRPr lang="fr-FR" sz="3600" kern="0" dirty="0">
              <a:solidFill>
                <a:schemeClr val="dk2"/>
              </a:solidFill>
            </a:endParaRPr>
          </a:p>
        </p:txBody>
      </p:sp>
      <p:pic>
        <p:nvPicPr>
          <p:cNvPr id="5122" name="Picture 2" descr="L14. Anomaly Detection">
            <a:extLst>
              <a:ext uri="{FF2B5EF4-FFF2-40B4-BE49-F238E27FC236}">
                <a16:creationId xmlns:a16="http://schemas.microsoft.com/office/drawing/2014/main" id="{13166765-F6D4-4403-AA82-E345C6A5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39" y="1117114"/>
            <a:ext cx="7432665" cy="55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700;p50">
            <a:hlinkClick r:id="rId3"/>
            <a:extLst>
              <a:ext uri="{FF2B5EF4-FFF2-40B4-BE49-F238E27FC236}">
                <a16:creationId xmlns:a16="http://schemas.microsoft.com/office/drawing/2014/main" id="{8C8FABD0-E09C-40A5-A9C7-83B965CF78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801" b="9793"/>
          <a:stretch/>
        </p:blipFill>
        <p:spPr>
          <a:xfrm>
            <a:off x="8994900" y="2394431"/>
            <a:ext cx="2882874" cy="2604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714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80;p43">
            <a:extLst>
              <a:ext uri="{FF2B5EF4-FFF2-40B4-BE49-F238E27FC236}">
                <a16:creationId xmlns:a16="http://schemas.microsoft.com/office/drawing/2014/main" id="{14FDA991-3F16-4C6D-AE21-B4048FCE402C}"/>
              </a:ext>
            </a:extLst>
          </p:cNvPr>
          <p:cNvSpPr/>
          <p:nvPr/>
        </p:nvSpPr>
        <p:spPr>
          <a:xfrm>
            <a:off x="20425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C752D-E1DE-4E04-AC0F-8372ED436E8B}"/>
              </a:ext>
            </a:extLst>
          </p:cNvPr>
          <p:cNvSpPr txBox="1"/>
          <p:nvPr/>
        </p:nvSpPr>
        <p:spPr>
          <a:xfrm>
            <a:off x="271741" y="292206"/>
            <a:ext cx="56687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erif Pro"/>
              </a:rPr>
              <a:t>PROS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FD343-C31C-4E18-931F-78DAB2775635}"/>
              </a:ext>
            </a:extLst>
          </p:cNvPr>
          <p:cNvSpPr txBox="1"/>
          <p:nvPr/>
        </p:nvSpPr>
        <p:spPr>
          <a:xfrm>
            <a:off x="6339397" y="292206"/>
            <a:ext cx="56687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erif Pro"/>
              </a:rPr>
              <a:t>CONS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721AE-0C1C-474A-8FD6-7617128C9096}"/>
              </a:ext>
            </a:extLst>
          </p:cNvPr>
          <p:cNvSpPr txBox="1"/>
          <p:nvPr/>
        </p:nvSpPr>
        <p:spPr>
          <a:xfrm>
            <a:off x="490194" y="1291472"/>
            <a:ext cx="5156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Highly Scalable – Big Data Applications</a:t>
            </a:r>
            <a:endParaRPr lang="fr-FR" sz="2000" dirty="0"/>
          </a:p>
        </p:txBody>
      </p:sp>
      <p:pic>
        <p:nvPicPr>
          <p:cNvPr id="6152" name="Picture 8" descr="Big Data and Machine Learning - ANANTICS">
            <a:extLst>
              <a:ext uri="{FF2B5EF4-FFF2-40B4-BE49-F238E27FC236}">
                <a16:creationId xmlns:a16="http://schemas.microsoft.com/office/drawing/2014/main" id="{8014F728-A248-4F6F-80C6-9F1A2A0FD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78" y="1691582"/>
            <a:ext cx="2072878" cy="100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F4A362-0553-4EC4-87C0-78E90FB4A2A2}"/>
              </a:ext>
            </a:extLst>
          </p:cNvPr>
          <p:cNvSpPr txBox="1"/>
          <p:nvPr/>
        </p:nvSpPr>
        <p:spPr>
          <a:xfrm>
            <a:off x="469769" y="2860025"/>
            <a:ext cx="5156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Limited Preprocessing</a:t>
            </a:r>
            <a:endParaRPr lang="fr-FR" sz="2000" dirty="0"/>
          </a:p>
        </p:txBody>
      </p:sp>
      <p:pic>
        <p:nvPicPr>
          <p:cNvPr id="6154" name="Picture 10" descr="Data Preprocessing | AIC Group | Customer Insights Services">
            <a:extLst>
              <a:ext uri="{FF2B5EF4-FFF2-40B4-BE49-F238E27FC236}">
                <a16:creationId xmlns:a16="http://schemas.microsoft.com/office/drawing/2014/main" id="{A535369B-7DE1-4388-86D2-1FBEFD4EA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961" y="3168886"/>
            <a:ext cx="1140401" cy="114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99F076-E590-4330-A637-A5589DAD6FC3}"/>
              </a:ext>
            </a:extLst>
          </p:cNvPr>
          <p:cNvSpPr txBox="1"/>
          <p:nvPr/>
        </p:nvSpPr>
        <p:spPr>
          <a:xfrm>
            <a:off x="477625" y="4427146"/>
            <a:ext cx="5156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Efficient – Sub Sampling</a:t>
            </a:r>
            <a:endParaRPr lang="fr-FR" sz="20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E18BAEB-7147-46A4-B3C2-DEA19B3C5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91" y="4945115"/>
            <a:ext cx="1017790" cy="10177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304F28-EDCB-405B-A9F6-3212FFA34DF4}"/>
              </a:ext>
            </a:extLst>
          </p:cNvPr>
          <p:cNvSpPr txBox="1"/>
          <p:nvPr/>
        </p:nvSpPr>
        <p:spPr>
          <a:xfrm>
            <a:off x="469769" y="6038372"/>
            <a:ext cx="5156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 Dimensional</a:t>
            </a:r>
            <a:endParaRPr lang="fr-FR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A479ED-BB8F-40AA-A5DF-070150DCC037}"/>
              </a:ext>
            </a:extLst>
          </p:cNvPr>
          <p:cNvSpPr txBox="1"/>
          <p:nvPr/>
        </p:nvSpPr>
        <p:spPr>
          <a:xfrm>
            <a:off x="6339397" y="1291472"/>
            <a:ext cx="5156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Proportion of Anomalies in the data set</a:t>
            </a:r>
            <a:endParaRPr lang="fr-FR" sz="2000" dirty="0"/>
          </a:p>
        </p:txBody>
      </p:sp>
      <p:pic>
        <p:nvPicPr>
          <p:cNvPr id="6156" name="Picture 12" descr="Busy, cleaning, many, plates, restaurant, dishwasher, too much work icon -  Download on Iconfinder">
            <a:extLst>
              <a:ext uri="{FF2B5EF4-FFF2-40B4-BE49-F238E27FC236}">
                <a16:creationId xmlns:a16="http://schemas.microsoft.com/office/drawing/2014/main" id="{CD13A6DB-606B-490C-8E64-32044A65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423" y="1852323"/>
            <a:ext cx="2287437" cy="169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B1A464B-C8D1-4D76-BB45-731F703FF317}"/>
              </a:ext>
            </a:extLst>
          </p:cNvPr>
          <p:cNvSpPr txBox="1"/>
          <p:nvPr/>
        </p:nvSpPr>
        <p:spPr>
          <a:xfrm>
            <a:off x="6339397" y="3924273"/>
            <a:ext cx="5156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Business Knowledge is Important to filter out Anomalies – Application Specific</a:t>
            </a:r>
            <a:endParaRPr lang="fr-FR" sz="2000" dirty="0"/>
          </a:p>
        </p:txBody>
      </p:sp>
      <p:pic>
        <p:nvPicPr>
          <p:cNvPr id="6158" name="Picture 14" descr="Specific icon showing choice: specific keywords idea. | CanStock">
            <a:extLst>
              <a:ext uri="{FF2B5EF4-FFF2-40B4-BE49-F238E27FC236}">
                <a16:creationId xmlns:a16="http://schemas.microsoft.com/office/drawing/2014/main" id="{8521AE8D-097A-4789-B1F7-337D10AFF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953" y="4627950"/>
            <a:ext cx="1930761" cy="205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25A6B974-00D4-438C-A57C-986E398F63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20" y="84656"/>
            <a:ext cx="916929" cy="916929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E22CB471-02BB-43C6-BED7-48941363B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909" y="292206"/>
            <a:ext cx="817279" cy="8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3084"/>
      </p:ext>
    </p:extLst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488</Words>
  <Application>Microsoft Office PowerPoint</Application>
  <PresentationFormat>Widescreen</PresentationFormat>
  <Paragraphs>68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Lato</vt:lpstr>
      <vt:lpstr>Lato Black</vt:lpstr>
      <vt:lpstr>Lato Light</vt:lpstr>
      <vt:lpstr>Montserrat</vt:lpstr>
      <vt:lpstr>Roboto-Regular</vt:lpstr>
      <vt:lpstr>Sarala</vt:lpstr>
      <vt:lpstr>Source Serif Pro</vt:lpstr>
      <vt:lpstr>Wingdings</vt:lpstr>
      <vt:lpstr>Work Sans Regular</vt:lpstr>
      <vt:lpstr>Final Project Proposal by Slidesgo</vt:lpstr>
      <vt:lpstr>Evaluation of the Performance of Isolation Forests for Anomaly Detection </vt:lpstr>
      <vt:lpstr>TABLE OF CONTENTS</vt:lpstr>
      <vt:lpstr>1.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Evaluate the Performance of Isolation Forests for Anomaly Detection </dc:title>
  <dc:creator>ASOKAN Barath Raj</dc:creator>
  <cp:lastModifiedBy>ASOKAN Barath Raj</cp:lastModifiedBy>
  <cp:revision>44</cp:revision>
  <dcterms:created xsi:type="dcterms:W3CDTF">2021-06-10T06:34:19Z</dcterms:created>
  <dcterms:modified xsi:type="dcterms:W3CDTF">2021-06-11T08:29:01Z</dcterms:modified>
</cp:coreProperties>
</file>